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3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2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6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2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4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6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9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5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3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4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file:////var/folders/fg/mr1wpwz1385f9x4tnhbygzbw0000gn/T/com.microsoft.Word/WebArchiveCopyPasteTempFiles/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3180-5247-927A-CA30-2D63F52DEA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TEXAS DUO – FREEZE DAMAGE</a:t>
            </a:r>
            <a:br>
              <a:rPr lang="en-US" dirty="0"/>
            </a:br>
            <a:r>
              <a:rPr lang="en-US" dirty="0"/>
              <a:t>DROUGHT DAMAGE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ADCA1-053C-F222-8B42-9B146AB88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7315200" cy="1054693"/>
          </a:xfrm>
        </p:spPr>
        <p:txBody>
          <a:bodyPr>
            <a:normAutofit/>
          </a:bodyPr>
          <a:lstStyle/>
          <a:p>
            <a:r>
              <a:rPr lang="en-US" i="1" dirty="0"/>
              <a:t>PRESENTED BY DR. ROBERT E. MOON, HORTICULTURAL CONSULTANT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8D5AF-EEF0-C6DA-C84F-381325200C80}"/>
              </a:ext>
            </a:extLst>
          </p:cNvPr>
          <p:cNvSpPr txBox="1"/>
          <p:nvPr/>
        </p:nvSpPr>
        <p:spPr>
          <a:xfrm>
            <a:off x="9491869" y="3429000"/>
            <a:ext cx="254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POMONA HOA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September 15, 2022</a:t>
            </a:r>
          </a:p>
        </p:txBody>
      </p:sp>
    </p:spTree>
    <p:extLst>
      <p:ext uri="{BB962C8B-B14F-4D97-AF65-F5344CB8AC3E}">
        <p14:creationId xmlns:p14="http://schemas.microsoft.com/office/powerpoint/2010/main" val="315066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3081-5C20-0A70-922D-4B742C3C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RECOVERY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 and Post Emergent Weed Control and Fertilizer for Turf and Beds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9F76-2E45-8D56-D80D-6CD30A5C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059" y="775252"/>
            <a:ext cx="3435993" cy="5327373"/>
          </a:xfrm>
          <a:solidFill>
            <a:schemeClr val="accent5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Depending on condition of your turf, eliminate weed competition.  Apply a post-emergent weed control such as Scott’s Weed X for Southern Grasses.  Treat with Halts pre-emerge for Turf and Preen pre-emerge for beds to control germinating weeds.  </a:t>
            </a:r>
          </a:p>
          <a:p>
            <a:pPr lvl="0"/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Do fertilize to encourage recovery and vigor with a slow-release fertilizer.  </a:t>
            </a:r>
          </a:p>
          <a:p>
            <a:endParaRPr lang="en-US" dirty="0"/>
          </a:p>
        </p:txBody>
      </p:sp>
      <p:pic>
        <p:nvPicPr>
          <p:cNvPr id="13314" name="Picture 2" descr="Scotts WeedEx 12.5-lb Lawn Weed Killer in the Weed Killers department at  Lowes.com">
            <a:extLst>
              <a:ext uri="{FF2B5EF4-FFF2-40B4-BE49-F238E27FC236}">
                <a16:creationId xmlns:a16="http://schemas.microsoft.com/office/drawing/2014/main" id="{6E6A1ABD-B1D1-7815-CD90-73C0AF7DB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5652" r="21449" b="6956"/>
          <a:stretch/>
        </p:blipFill>
        <p:spPr bwMode="auto">
          <a:xfrm>
            <a:off x="7682946" y="775252"/>
            <a:ext cx="1553472" cy="22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cotts Halts Crabgrass and Grassy Weed Preventer - Scotts">
            <a:extLst>
              <a:ext uri="{FF2B5EF4-FFF2-40B4-BE49-F238E27FC236}">
                <a16:creationId xmlns:a16="http://schemas.microsoft.com/office/drawing/2014/main" id="{F5CEF121-2704-861A-962B-B602D5EB4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76" y="765313"/>
            <a:ext cx="158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reen 16 lbs. Garden Weed Preventer 24-63875 - The Home Depot">
            <a:extLst>
              <a:ext uri="{FF2B5EF4-FFF2-40B4-BE49-F238E27FC236}">
                <a16:creationId xmlns:a16="http://schemas.microsoft.com/office/drawing/2014/main" id="{53CC1492-7379-EB1B-63E4-C4658DC0C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r="10640"/>
          <a:stretch/>
        </p:blipFill>
        <p:spPr bwMode="auto">
          <a:xfrm>
            <a:off x="7682946" y="3260035"/>
            <a:ext cx="178904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ome - Rocky Mountain Bio Products">
            <a:extLst>
              <a:ext uri="{FF2B5EF4-FFF2-40B4-BE49-F238E27FC236}">
                <a16:creationId xmlns:a16="http://schemas.microsoft.com/office/drawing/2014/main" id="{3DC336AD-E9A7-6DD0-E388-7201CB9E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83" y="3260036"/>
            <a:ext cx="164411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8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A0ACD2-44F5-D06F-0A92-5325CD04BA8E}"/>
              </a:ext>
            </a:extLst>
          </p:cNvPr>
          <p:cNvSpPr txBox="1"/>
          <p:nvPr/>
        </p:nvSpPr>
        <p:spPr>
          <a:xfrm>
            <a:off x="9250486" y="1739348"/>
            <a:ext cx="2606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OTHER TIPS FOR YOUR LANDSCAPE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F7DFE-F93C-2851-3A93-6ECE6C386434}"/>
              </a:ext>
            </a:extLst>
          </p:cNvPr>
          <p:cNvSpPr txBox="1"/>
          <p:nvPr/>
        </p:nvSpPr>
        <p:spPr>
          <a:xfrm>
            <a:off x="417443" y="1143000"/>
            <a:ext cx="84283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Mulch beds and tree rings to improve appearance, conserve moisture and provide protection from line trimmer damage, mower damage and winter freeze.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Prune trees for shape and corrective pruning.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Fertilize trees to encourage vigor.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Prepare seasonal color beds for fall and winter planting.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Select fall/winter color.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Add decorations to landscape for fall interest.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Fall is the best time to plant or replace trees!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16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1" name="Rectangle 14370">
            <a:extLst>
              <a:ext uri="{FF2B5EF4-FFF2-40B4-BE49-F238E27FC236}">
                <a16:creationId xmlns:a16="http://schemas.microsoft.com/office/drawing/2014/main" id="{3439BA75-F0CD-44C4-8AF0-AD15D3937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3" name="Rectangle 14372">
            <a:extLst>
              <a:ext uri="{FF2B5EF4-FFF2-40B4-BE49-F238E27FC236}">
                <a16:creationId xmlns:a16="http://schemas.microsoft.com/office/drawing/2014/main" id="{15E0CA3D-EB2D-4529-B10F-627BC977D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375" name="Rectangle 14374">
            <a:extLst>
              <a:ext uri="{FF2B5EF4-FFF2-40B4-BE49-F238E27FC236}">
                <a16:creationId xmlns:a16="http://schemas.microsoft.com/office/drawing/2014/main" id="{B607A0AB-7A2D-44AF-B876-9655821A7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7" name="Rectangle 14376">
            <a:extLst>
              <a:ext uri="{FF2B5EF4-FFF2-40B4-BE49-F238E27FC236}">
                <a16:creationId xmlns:a16="http://schemas.microsoft.com/office/drawing/2014/main" id="{35EC393D-764C-4624-9871-BD5C73281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7D0C2-D41A-4E95-CA60-56CBF6D4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8" y="1594104"/>
            <a:ext cx="3843409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spc="-100" dirty="0"/>
              <a:t>GREAT TREE FOR SMALL AREA:    AUTUMN GOLD GINKGO TREE </a:t>
            </a:r>
            <a:br>
              <a:rPr lang="en-US" sz="4000" spc="-100" dirty="0"/>
            </a:br>
            <a:r>
              <a:rPr lang="en-US" sz="4000" spc="-100" dirty="0"/>
              <a:t>(A FOSSIL TREE)</a:t>
            </a:r>
            <a:br>
              <a:rPr lang="en-US" sz="3700" spc="-100" dirty="0"/>
            </a:br>
            <a:endParaRPr lang="en-US" sz="3700" spc="-100" dirty="0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2949F0BA-63C3-4B16-7B55-F8697B742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18889" b="4"/>
          <a:stretch/>
        </p:blipFill>
        <p:spPr bwMode="auto">
          <a:xfrm>
            <a:off x="5120640" y="758952"/>
            <a:ext cx="3366210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B2ADD6B1-B361-FC1D-E1CB-6DF085870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r="2239" b="-3"/>
          <a:stretch/>
        </p:blipFill>
        <p:spPr bwMode="auto">
          <a:xfrm rot="10800000">
            <a:off x="8647713" y="768096"/>
            <a:ext cx="2849304" cy="25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E566EC5D-49B5-3A2D-C306-F0CDA6585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5" r="-4" b="13974"/>
          <a:stretch/>
        </p:blipFill>
        <p:spPr bwMode="auto">
          <a:xfrm>
            <a:off x="8647725" y="3509434"/>
            <a:ext cx="2840191" cy="25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9" name="Rectangle 14378">
            <a:extLst>
              <a:ext uri="{FF2B5EF4-FFF2-40B4-BE49-F238E27FC236}">
                <a16:creationId xmlns:a16="http://schemas.microsoft.com/office/drawing/2014/main" id="{3672D4B7-46FC-4C20-9A40-1C07C2F04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72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349" name="Rectangle 14348">
            <a:extLst>
              <a:ext uri="{FF2B5EF4-FFF2-40B4-BE49-F238E27FC236}">
                <a16:creationId xmlns:a16="http://schemas.microsoft.com/office/drawing/2014/main" id="{65D3D67E-ACA5-433C-88D7-D714BC22C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A11B2107-35F9-4308-916D-D2D3A8B51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7D0C2-D41A-4E95-CA60-56CBF6D4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spc="-100" dirty="0"/>
              <a:t>GREAT INDOOR PLANT:    ZZ PLANT</a:t>
            </a:r>
            <a:r>
              <a:rPr lang="en-US" sz="3700" spc="-100" dirty="0"/>
              <a:t> (requires very little water and thrives in low light areas)</a:t>
            </a:r>
            <a:br>
              <a:rPr lang="en-US" sz="3700" spc="-100" dirty="0"/>
            </a:br>
            <a:r>
              <a:rPr lang="en-US" sz="3700" spc="-100" dirty="0"/>
              <a:t> </a:t>
            </a:r>
          </a:p>
        </p:txBody>
      </p:sp>
      <p:pic>
        <p:nvPicPr>
          <p:cNvPr id="14340" name="Picture 4" descr="All About ZZ Plants: Sunlight, Care, &amp; Growing Tips">
            <a:extLst>
              <a:ext uri="{FF2B5EF4-FFF2-40B4-BE49-F238E27FC236}">
                <a16:creationId xmlns:a16="http://schemas.microsoft.com/office/drawing/2014/main" id="{94A542ED-7A62-837D-DF8F-0C5FFE10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6977" y="970500"/>
            <a:ext cx="4908848" cy="49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DE506243-C16E-442D-992B-0FB69F7E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595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10A3-9D0F-FB3C-292F-F63C0BE4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RECOVERY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Winter Storm Uri – February, 2021</a:t>
            </a:r>
            <a:br>
              <a:rPr lang="en-US" sz="2000" dirty="0"/>
            </a:br>
            <a:br>
              <a:rPr lang="en-US" sz="2000" dirty="0"/>
            </a:br>
            <a:r>
              <a:rPr lang="en-US" sz="2400" dirty="0"/>
              <a:t>Drought Damage – Summer, 2022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41EBE-3560-0DC8-83A2-7A038C12AB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FREEZE DAMAGE</a:t>
            </a:r>
          </a:p>
        </p:txBody>
      </p:sp>
      <p:pic>
        <p:nvPicPr>
          <p:cNvPr id="1026" name="Picture 2" descr="Can this live oak be saved? - Neil Sperry's GARDENS">
            <a:extLst>
              <a:ext uri="{FF2B5EF4-FFF2-40B4-BE49-F238E27FC236}">
                <a16:creationId xmlns:a16="http://schemas.microsoft.com/office/drawing/2014/main" id="{311AEBAA-5F63-FC68-3804-5952BDE80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58800"/>
            <a:ext cx="18161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ter's tree damage can be assessed | News, Sports, Jobs - Williamsport  Sun-Gazette">
            <a:extLst>
              <a:ext uri="{FF2B5EF4-FFF2-40B4-BE49-F238E27FC236}">
                <a16:creationId xmlns:a16="http://schemas.microsoft.com/office/drawing/2014/main" id="{15D104D1-55B8-90D6-81F1-74C3CDF9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3635513"/>
            <a:ext cx="18669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ong-term Drought Effects on Trees and Shrubs - Northeast Nursery">
            <a:extLst>
              <a:ext uri="{FF2B5EF4-FFF2-40B4-BE49-F238E27FC236}">
                <a16:creationId xmlns:a16="http://schemas.microsoft.com/office/drawing/2014/main" id="{0763C889-EC0D-DC29-F601-94AAC400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20" y="707887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Difference Between Drought Stress and Drought Damage">
            <a:extLst>
              <a:ext uri="{FF2B5EF4-FFF2-40B4-BE49-F238E27FC236}">
                <a16:creationId xmlns:a16="http://schemas.microsoft.com/office/drawing/2014/main" id="{F1D6D7C5-58B1-9C86-53DE-B03AF70A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20" y="3677920"/>
            <a:ext cx="3454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D9AC99-E251-39C2-C3E8-D79F4AF81C09}"/>
              </a:ext>
            </a:extLst>
          </p:cNvPr>
          <p:cNvSpPr txBox="1"/>
          <p:nvPr/>
        </p:nvSpPr>
        <p:spPr>
          <a:xfrm>
            <a:off x="7247724" y="3180080"/>
            <a:ext cx="27117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DROUGHT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7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A98E-0858-8CB8-B76C-621DC57C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RECOVERY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WATERING</a:t>
            </a:r>
          </a:p>
        </p:txBody>
      </p:sp>
      <p:pic>
        <p:nvPicPr>
          <p:cNvPr id="2052" name="Picture 4" descr="The Best Way to Water Your Landscape">
            <a:extLst>
              <a:ext uri="{FF2B5EF4-FFF2-40B4-BE49-F238E27FC236}">
                <a16:creationId xmlns:a16="http://schemas.microsoft.com/office/drawing/2014/main" id="{2D126A08-C418-08CC-2221-E7C21B62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76" y="752613"/>
            <a:ext cx="44069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019D8C-2ED1-4D09-1485-F25EA0AA75C1}"/>
              </a:ext>
            </a:extLst>
          </p:cNvPr>
          <p:cNvSpPr txBox="1"/>
          <p:nvPr/>
        </p:nvSpPr>
        <p:spPr>
          <a:xfrm>
            <a:off x="4502426" y="2862470"/>
            <a:ext cx="5943600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WATER RESTRICTIONS FOR YOUR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DRIP IRRIGATION AND BUBBLERS ON TREES ARE OFTEN NOT RESTRICTED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NEWLY PLANTED LANDSCAPE – WATER FOR SURVIVAL AS PER CITY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RESTRICTIONS WORSEN, WATER FOUNDATION, TREES AND SHRUBS BEFORE TURF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 WATERING IS EFFECTIVE WAY TO AID IN PLANT SURVIVAL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FERTILIZE PLANTS UNTIL TEMPERATURES MODERATE AND/OR RAINS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7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8A1170-2F2C-CB18-3D3C-91064E228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693" y="3721049"/>
            <a:ext cx="3021621" cy="1709159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REMOVING DEAD WOOD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D0FBD-A246-FF88-8CFA-A08213F12F56}"/>
              </a:ext>
            </a:extLst>
          </p:cNvPr>
          <p:cNvSpPr txBox="1"/>
          <p:nvPr/>
        </p:nvSpPr>
        <p:spPr>
          <a:xfrm>
            <a:off x="9368577" y="2194311"/>
            <a:ext cx="27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PLANT RECOVERY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FD11F4-5913-49F5-2AF5-EC24F4BAE669}"/>
              </a:ext>
            </a:extLst>
          </p:cNvPr>
          <p:cNvSpPr txBox="1"/>
          <p:nvPr/>
        </p:nvSpPr>
        <p:spPr>
          <a:xfrm>
            <a:off x="1182757" y="934278"/>
            <a:ext cx="70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Dead wood can be trimmed out of trees and shrubs at any time! </a:t>
            </a:r>
          </a:p>
        </p:txBody>
      </p:sp>
      <p:pic>
        <p:nvPicPr>
          <p:cNvPr id="3074" name="Picture 2" descr="Drought and Water Stress">
            <a:extLst>
              <a:ext uri="{FF2B5EF4-FFF2-40B4-BE49-F238E27FC236}">
                <a16:creationId xmlns:a16="http://schemas.microsoft.com/office/drawing/2014/main" id="{B16A3506-D963-CF72-9180-123CCA67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42" y="2194311"/>
            <a:ext cx="2345635" cy="17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097895B6-1DC3-8D90-985F-D4467AF3AF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90486" y="3120885"/>
            <a:ext cx="169970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47" descr="Boxwood Problems - Reasons For Boxwood Turning Yellow Or Brown">
            <a:extLst>
              <a:ext uri="{FF2B5EF4-FFF2-40B4-BE49-F238E27FC236}">
                <a16:creationId xmlns:a16="http://schemas.microsoft.com/office/drawing/2014/main" id="{9E282273-151F-82F2-9F21-0A5D439B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35" y="4125816"/>
            <a:ext cx="2345635" cy="17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3">
            <a:extLst>
              <a:ext uri="{FF2B5EF4-FFF2-40B4-BE49-F238E27FC236}">
                <a16:creationId xmlns:a16="http://schemas.microsoft.com/office/drawing/2014/main" id="{00000000-0008-0000-0000-00004304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45"/>
          <a:stretch/>
        </p:blipFill>
        <p:spPr>
          <a:xfrm>
            <a:off x="5154800" y="2734760"/>
            <a:ext cx="3034628" cy="2416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45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017B-F40E-4845-971B-7609CA73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RECOVERY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CONTROLLING INSECTS AND DISEASES ON </a:t>
            </a:r>
            <a:br>
              <a:rPr lang="en-US" sz="2800" dirty="0"/>
            </a:br>
            <a:r>
              <a:rPr lang="en-US" sz="2800" dirty="0"/>
              <a:t>TURF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0BBFE-93E4-3E7C-529A-73BFB4BE0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Grubworms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631D0-6466-BB5A-D1F8-4CFA21C1C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Pythium</a:t>
            </a:r>
          </a:p>
        </p:txBody>
      </p:sp>
      <p:pic>
        <p:nvPicPr>
          <p:cNvPr id="4098" name="Picture 2" descr="Landscaping and Lawn Tips – How To Get Rid of Grubs Worms In Your Lawn |  A&amp;A Lawn Care &amp; Landscaping">
            <a:extLst>
              <a:ext uri="{FF2B5EF4-FFF2-40B4-BE49-F238E27FC236}">
                <a16:creationId xmlns:a16="http://schemas.microsoft.com/office/drawing/2014/main" id="{8E3E0FDD-FADC-F5A0-9477-0288AA8D93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85" y="1831305"/>
            <a:ext cx="2585810" cy="17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ythium Root Rot Disease of Foliage and/or Roots | Syngenta Turf &amp; Landscape">
            <a:extLst>
              <a:ext uri="{FF2B5EF4-FFF2-40B4-BE49-F238E27FC236}">
                <a16:creationId xmlns:a16="http://schemas.microsoft.com/office/drawing/2014/main" id="{0EC1BC77-038D-0250-B5F9-F53F668D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38" y="1792646"/>
            <a:ext cx="2517277" cy="17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urf: Brown Patch | Center for Agriculture, Food, and the Environment at  UMass Amherst">
            <a:extLst>
              <a:ext uri="{FF2B5EF4-FFF2-40B4-BE49-F238E27FC236}">
                <a16:creationId xmlns:a16="http://schemas.microsoft.com/office/drawing/2014/main" id="{95F57098-C34B-D05A-63E7-10F03C0B1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17" y="4313583"/>
            <a:ext cx="2615178" cy="17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CA5247-E7A7-AAF8-B379-EC3352FDE0F7}"/>
              </a:ext>
            </a:extLst>
          </p:cNvPr>
          <p:cNvSpPr txBox="1"/>
          <p:nvPr/>
        </p:nvSpPr>
        <p:spPr>
          <a:xfrm>
            <a:off x="3989285" y="3605697"/>
            <a:ext cx="231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DISEASES: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Rhizoctonia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AA4EC-7D06-558E-FE47-59BAE5CE2EC5}"/>
              </a:ext>
            </a:extLst>
          </p:cNvPr>
          <p:cNvSpPr txBox="1"/>
          <p:nvPr/>
        </p:nvSpPr>
        <p:spPr>
          <a:xfrm>
            <a:off x="7818464" y="3636474"/>
            <a:ext cx="25343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DISEASES: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Grey Leaf Spot</a:t>
            </a:r>
          </a:p>
        </p:txBody>
      </p:sp>
      <p:pic>
        <p:nvPicPr>
          <p:cNvPr id="4104" name="Picture 8" descr="Gray Leaf Spot on Turfgrass | Ohioline">
            <a:extLst>
              <a:ext uri="{FF2B5EF4-FFF2-40B4-BE49-F238E27FC236}">
                <a16:creationId xmlns:a16="http://schemas.microsoft.com/office/drawing/2014/main" id="{E25D01C9-6D69-DEA1-B825-2CC6D0A6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38" y="4344360"/>
            <a:ext cx="2623415" cy="173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1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017B-F40E-4845-971B-7609CA73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RECOVERY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CONTROLLING INSECTS AND DISEASES ON </a:t>
            </a:r>
            <a:br>
              <a:rPr lang="en-US" sz="2800" dirty="0"/>
            </a:br>
            <a:r>
              <a:rPr lang="en-US" sz="2800" dirty="0"/>
              <a:t>TURF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0BBFE-93E4-3E7C-529A-73BFB4BE0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Grubworms (also fire ants)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631D0-6466-BB5A-D1F8-4CFA21C1C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2" y="1023586"/>
            <a:ext cx="3840137" cy="8131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Pythium, Rhizoctonia, Grey Leaf Spot</a:t>
            </a:r>
          </a:p>
        </p:txBody>
      </p:sp>
      <p:pic>
        <p:nvPicPr>
          <p:cNvPr id="6148" name="Picture 4" descr="Buy BioAdvanced Grub Killer Plus 10 Lb., Spreader">
            <a:extLst>
              <a:ext uri="{FF2B5EF4-FFF2-40B4-BE49-F238E27FC236}">
                <a16:creationId xmlns:a16="http://schemas.microsoft.com/office/drawing/2014/main" id="{177B063F-3CA8-AFF8-FACB-ED015146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9" y="1963021"/>
            <a:ext cx="2345052" cy="34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views for BioAdvanced 32 oz. Ready to Spray Fungus Control for Lawns and  10 lbs. Granules Fungus Control for Lawns | Pg 1 - The Home Depot">
            <a:extLst>
              <a:ext uri="{FF2B5EF4-FFF2-40B4-BE49-F238E27FC236}">
                <a16:creationId xmlns:a16="http://schemas.microsoft.com/office/drawing/2014/main" id="{369BA058-2086-AF8C-B722-32CEE9253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t="3977" r="12828" b="4265"/>
          <a:stretch/>
        </p:blipFill>
        <p:spPr bwMode="auto">
          <a:xfrm>
            <a:off x="9446985" y="2039240"/>
            <a:ext cx="2243256" cy="27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C630556E-B261-4776-E1DE-FBB83F36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45" y="2057281"/>
            <a:ext cx="1883624" cy="27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8A1170-2F2C-CB18-3D3C-91064E228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657" y="3134804"/>
            <a:ext cx="3021621" cy="170915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CONTROLLING INSECTS AND DISEASES ON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TREES AND SHRUBS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D0FBD-A246-FF88-8CFA-A08213F12F56}"/>
              </a:ext>
            </a:extLst>
          </p:cNvPr>
          <p:cNvSpPr txBox="1"/>
          <p:nvPr/>
        </p:nvSpPr>
        <p:spPr>
          <a:xfrm>
            <a:off x="9331209" y="1457444"/>
            <a:ext cx="27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PLANT RECOVERY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97895B6-1DC3-8D90-985F-D4467AF3AF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90486" y="3120885"/>
            <a:ext cx="169970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7885F-BDE6-0DA2-61ED-AD9DDAEF7C8A}"/>
              </a:ext>
            </a:extLst>
          </p:cNvPr>
          <p:cNvSpPr txBox="1"/>
          <p:nvPr/>
        </p:nvSpPr>
        <p:spPr>
          <a:xfrm>
            <a:off x="187955" y="785191"/>
            <a:ext cx="225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INSECTS: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Aphids</a:t>
            </a:r>
          </a:p>
        </p:txBody>
      </p:sp>
      <p:pic>
        <p:nvPicPr>
          <p:cNvPr id="8194" name="Picture 2" descr="How to Get Rid of &amp; Treat Aphid Infestations in Large, Tall Trees | Davey  Blog">
            <a:extLst>
              <a:ext uri="{FF2B5EF4-FFF2-40B4-BE49-F238E27FC236}">
                <a16:creationId xmlns:a16="http://schemas.microsoft.com/office/drawing/2014/main" id="{69F0D24A-1F1C-C0CF-4A76-63AC80DC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2" y="1517126"/>
            <a:ext cx="2256182" cy="18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FE293C-A734-FFF4-416D-48D724D5EFE0}"/>
              </a:ext>
            </a:extLst>
          </p:cNvPr>
          <p:cNvSpPr txBox="1"/>
          <p:nvPr/>
        </p:nvSpPr>
        <p:spPr>
          <a:xfrm>
            <a:off x="2801714" y="785191"/>
            <a:ext cx="225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INSECTS: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Scale</a:t>
            </a:r>
          </a:p>
        </p:txBody>
      </p:sp>
      <p:pic>
        <p:nvPicPr>
          <p:cNvPr id="8196" name="Picture 4" descr="Crape Myrtle Bark Scale | Dan West Garden Center">
            <a:extLst>
              <a:ext uri="{FF2B5EF4-FFF2-40B4-BE49-F238E27FC236}">
                <a16:creationId xmlns:a16="http://schemas.microsoft.com/office/drawing/2014/main" id="{76B04FAA-4AC7-1C43-E4DD-A19A94090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/>
          <a:stretch/>
        </p:blipFill>
        <p:spPr bwMode="auto">
          <a:xfrm>
            <a:off x="2860791" y="1483702"/>
            <a:ext cx="2472498" cy="18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186EA-3048-7452-D372-BB45D6DAA491}"/>
              </a:ext>
            </a:extLst>
          </p:cNvPr>
          <p:cNvSpPr txBox="1"/>
          <p:nvPr/>
        </p:nvSpPr>
        <p:spPr>
          <a:xfrm>
            <a:off x="5670988" y="775816"/>
            <a:ext cx="225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INSECTS: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Borers</a:t>
            </a:r>
          </a:p>
        </p:txBody>
      </p:sp>
      <p:pic>
        <p:nvPicPr>
          <p:cNvPr id="8198" name="Picture 6" descr="GOLDSPOTTED OAK BORER">
            <a:extLst>
              <a:ext uri="{FF2B5EF4-FFF2-40B4-BE49-F238E27FC236}">
                <a16:creationId xmlns:a16="http://schemas.microsoft.com/office/drawing/2014/main" id="{1E2151D2-FC77-7ED8-D08F-0C1B9A670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0"/>
          <a:stretch/>
        </p:blipFill>
        <p:spPr bwMode="auto">
          <a:xfrm>
            <a:off x="5729176" y="1483702"/>
            <a:ext cx="2555571" cy="18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C58173-9358-7878-99AD-7E0E90849B56}"/>
              </a:ext>
            </a:extLst>
          </p:cNvPr>
          <p:cNvSpPr txBox="1"/>
          <p:nvPr/>
        </p:nvSpPr>
        <p:spPr>
          <a:xfrm>
            <a:off x="2860791" y="3429000"/>
            <a:ext cx="225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DISEASES: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Leaf Spot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F4EDE-D2FA-6ABE-6224-AACD7E9889F1}"/>
              </a:ext>
            </a:extLst>
          </p:cNvPr>
          <p:cNvSpPr txBox="1"/>
          <p:nvPr/>
        </p:nvSpPr>
        <p:spPr>
          <a:xfrm>
            <a:off x="208722" y="3429000"/>
            <a:ext cx="225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DISEASES: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Canker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48D7E-BEDC-9DEB-32BF-2FD4ED1A94F8}"/>
              </a:ext>
            </a:extLst>
          </p:cNvPr>
          <p:cNvSpPr txBox="1"/>
          <p:nvPr/>
        </p:nvSpPr>
        <p:spPr>
          <a:xfrm>
            <a:off x="5729175" y="3429000"/>
            <a:ext cx="240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DISEASES: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Powdery Mildew</a:t>
            </a:r>
          </a:p>
        </p:txBody>
      </p:sp>
      <p:pic>
        <p:nvPicPr>
          <p:cNvPr id="12" name="Picture 2" descr="How to Treat Brown Spots on Leaves">
            <a:extLst>
              <a:ext uri="{FF2B5EF4-FFF2-40B4-BE49-F238E27FC236}">
                <a16:creationId xmlns:a16="http://schemas.microsoft.com/office/drawing/2014/main" id="{89CCEA65-88BA-DE3D-4897-86D3C19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6"/>
          <a:stretch/>
        </p:blipFill>
        <p:spPr bwMode="auto">
          <a:xfrm>
            <a:off x="2860792" y="4080373"/>
            <a:ext cx="2472498" cy="17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A173A80-122C-823B-60D4-99E32ECF1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0" y="4089347"/>
            <a:ext cx="2355606" cy="17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uonymus Diseases &amp; Insect Pests | Home &amp; Garden Information Center">
            <a:extLst>
              <a:ext uri="{FF2B5EF4-FFF2-40B4-BE49-F238E27FC236}">
                <a16:creationId xmlns:a16="http://schemas.microsoft.com/office/drawing/2014/main" id="{C475E06B-EAA4-B760-6CE2-83FE8CF4F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" b="9680"/>
          <a:stretch/>
        </p:blipFill>
        <p:spPr bwMode="auto">
          <a:xfrm>
            <a:off x="5793884" y="4089347"/>
            <a:ext cx="2472498" cy="18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5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8A1170-2F2C-CB18-3D3C-91064E228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657" y="3134804"/>
            <a:ext cx="3021621" cy="170915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CONTROLLING INSECTS AND DISEASES ON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TREES AND SHRUBS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D0FBD-A246-FF88-8CFA-A08213F12F56}"/>
              </a:ext>
            </a:extLst>
          </p:cNvPr>
          <p:cNvSpPr txBox="1"/>
          <p:nvPr/>
        </p:nvSpPr>
        <p:spPr>
          <a:xfrm>
            <a:off x="9331209" y="1457444"/>
            <a:ext cx="27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PLANT RECOVERY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97895B6-1DC3-8D90-985F-D4467AF3AF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90486" y="3120885"/>
            <a:ext cx="169970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7885F-BDE6-0DA2-61ED-AD9DDAEF7C8A}"/>
              </a:ext>
            </a:extLst>
          </p:cNvPr>
          <p:cNvSpPr txBox="1"/>
          <p:nvPr/>
        </p:nvSpPr>
        <p:spPr>
          <a:xfrm>
            <a:off x="460097" y="821902"/>
            <a:ext cx="225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INSECTS: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Aphids (500+)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E293C-A734-FFF4-416D-48D724D5EFE0}"/>
              </a:ext>
            </a:extLst>
          </p:cNvPr>
          <p:cNvSpPr txBox="1"/>
          <p:nvPr/>
        </p:nvSpPr>
        <p:spPr>
          <a:xfrm>
            <a:off x="4008222" y="785191"/>
            <a:ext cx="417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INSECTS: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Scale, Borers  (+40 Systemic)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58173-9358-7878-99AD-7E0E90849B56}"/>
              </a:ext>
            </a:extLst>
          </p:cNvPr>
          <p:cNvSpPr txBox="1"/>
          <p:nvPr/>
        </p:nvSpPr>
        <p:spPr>
          <a:xfrm>
            <a:off x="4144772" y="3395837"/>
            <a:ext cx="5066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DISEASES: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Leaf Spot, Powdery Mildew, Rust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F4EDE-D2FA-6ABE-6224-AACD7E9889F1}"/>
              </a:ext>
            </a:extLst>
          </p:cNvPr>
          <p:cNvSpPr txBox="1"/>
          <p:nvPr/>
        </p:nvSpPr>
        <p:spPr>
          <a:xfrm>
            <a:off x="413431" y="3395837"/>
            <a:ext cx="225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DISEASES: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Canker</a:t>
            </a:r>
          </a:p>
        </p:txBody>
      </p:sp>
      <p:pic>
        <p:nvPicPr>
          <p:cNvPr id="11270" name="Picture 6" descr="Bayer Bio-Advanced Insect Killer for Soil &amp; Turf Spray with Hose-End  Sprayer 32oz - Urban Garden Center">
            <a:extLst>
              <a:ext uri="{FF2B5EF4-FFF2-40B4-BE49-F238E27FC236}">
                <a16:creationId xmlns:a16="http://schemas.microsoft.com/office/drawing/2014/main" id="{E98BDF5D-64D2-E7E2-99B6-240F46C05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r="22372" b="-17825"/>
          <a:stretch/>
        </p:blipFill>
        <p:spPr bwMode="auto">
          <a:xfrm>
            <a:off x="861961" y="1497568"/>
            <a:ext cx="1043608" cy="22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Amazon.com: BioAdvanced 701525A Month Tree and Shrub Insect Control, 1 gal,  Concentrate : Patio, Lawn &amp; Garden">
            <a:extLst>
              <a:ext uri="{FF2B5EF4-FFF2-40B4-BE49-F238E27FC236}">
                <a16:creationId xmlns:a16="http://schemas.microsoft.com/office/drawing/2014/main" id="{F6513D58-0371-D80F-9643-DD7760CA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14" y="1465699"/>
            <a:ext cx="1493009" cy="19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E75CCC1A-581B-88E0-2BFD-7DA251009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14401"/>
          <a:stretch/>
        </p:blipFill>
        <p:spPr bwMode="auto">
          <a:xfrm>
            <a:off x="861961" y="4081466"/>
            <a:ext cx="1345015" cy="19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BioAdvanced 3-in-1 Insect Disease &amp; Mite Control Concentrate - 32 oz. -  Walmart.com">
            <a:extLst>
              <a:ext uri="{FF2B5EF4-FFF2-40B4-BE49-F238E27FC236}">
                <a16:creationId xmlns:a16="http://schemas.microsoft.com/office/drawing/2014/main" id="{7DF97DC2-FE64-8733-63FD-E54B70150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r="22366"/>
          <a:stretch/>
        </p:blipFill>
        <p:spPr bwMode="auto">
          <a:xfrm>
            <a:off x="5465435" y="4079282"/>
            <a:ext cx="1075701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1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E8F-65F1-A3D0-2BD6-3446A8F7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NEEM OIL </a:t>
            </a:r>
            <a:r>
              <a:rPr lang="en-US" dirty="0"/>
              <a:t>– THE GOLD STANDARD FOR CONTROL OF INSECTS, MITES AND SOME DISEASES!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C03E4-038E-5F80-07D7-F72D0807D023}"/>
              </a:ext>
            </a:extLst>
          </p:cNvPr>
          <p:cNvSpPr txBox="1"/>
          <p:nvPr/>
        </p:nvSpPr>
        <p:spPr>
          <a:xfrm>
            <a:off x="3816628" y="1719469"/>
            <a:ext cx="3866322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Organic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Safe for all plant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Safe for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Spray all plant materials in the winter for control of overwintering insects, mites and diseases</a:t>
            </a:r>
          </a:p>
        </p:txBody>
      </p:sp>
      <p:pic>
        <p:nvPicPr>
          <p:cNvPr id="12290" name="Picture 2" descr="Southern Ag 8 oz. Triple-Action Neem Oil 100048933 - The Home Depot">
            <a:extLst>
              <a:ext uri="{FF2B5EF4-FFF2-40B4-BE49-F238E27FC236}">
                <a16:creationId xmlns:a16="http://schemas.microsoft.com/office/drawing/2014/main" id="{57CDDBD4-71DA-6036-9A9B-F7FBE6EB5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r="22326"/>
          <a:stretch/>
        </p:blipFill>
        <p:spPr bwMode="auto">
          <a:xfrm>
            <a:off x="7971182" y="812053"/>
            <a:ext cx="2494721" cy="43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9076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{44CE8390-AE85-7640-86F5-CB67A87B4E03}tf10001124</Template>
  <TotalTime>6092</TotalTime>
  <Words>488</Words>
  <Application>Microsoft Macintosh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 2</vt:lpstr>
      <vt:lpstr>Frame</vt:lpstr>
      <vt:lpstr>TEXAS DUO – FREEZE DAMAGE DROUGHT DAMAGE</vt:lpstr>
      <vt:lpstr>PLANT RECOVERY  Winter Storm Uri – February, 2021  Drought Damage – Summer, 2022 </vt:lpstr>
      <vt:lpstr>PLANT RECOVERY  WATERING</vt:lpstr>
      <vt:lpstr>PowerPoint Presentation</vt:lpstr>
      <vt:lpstr>PLANT RECOVERY  CONTROLLING INSECTS AND DISEASES ON  TURF  </vt:lpstr>
      <vt:lpstr>PLANT RECOVERY  CONTROLLING INSECTS AND DISEASES ON  TURF  </vt:lpstr>
      <vt:lpstr>PowerPoint Presentation</vt:lpstr>
      <vt:lpstr>PowerPoint Presentation</vt:lpstr>
      <vt:lpstr>NEEM OIL – THE GOLD STANDARD FOR CONTROL OF INSECTS, MITES AND SOME DISEASES! </vt:lpstr>
      <vt:lpstr>PLANT RECOVERY  Pre and Post Emergent Weed Control and Fertilizer for Turf and Beds</vt:lpstr>
      <vt:lpstr>PowerPoint Presentation</vt:lpstr>
      <vt:lpstr>GREAT TREE FOR SMALL AREA:    AUTUMN GOLD GINKGO TREE  (A FOSSIL TREE) </vt:lpstr>
      <vt:lpstr>GREAT INDOOR PLANT:    ZZ PLANT (requires very little water and thrives in low light areas)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DUO – FREEZE DAMAGE DROUGHT DAMAGE</dc:title>
  <dc:creator>Suzanne Moon</dc:creator>
  <cp:lastModifiedBy>Suzanne Moon</cp:lastModifiedBy>
  <cp:revision>17</cp:revision>
  <cp:lastPrinted>2022-08-15T19:29:14Z</cp:lastPrinted>
  <dcterms:created xsi:type="dcterms:W3CDTF">2022-08-11T14:02:20Z</dcterms:created>
  <dcterms:modified xsi:type="dcterms:W3CDTF">2022-09-07T16:59:20Z</dcterms:modified>
</cp:coreProperties>
</file>