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70" r:id="rId3"/>
    <p:sldId id="274" r:id="rId4"/>
    <p:sldId id="271" r:id="rId5"/>
    <p:sldId id="272" r:id="rId6"/>
    <p:sldId id="257" r:id="rId7"/>
    <p:sldId id="259" r:id="rId8"/>
    <p:sldId id="269" r:id="rId9"/>
    <p:sldId id="261" r:id="rId10"/>
    <p:sldId id="263" r:id="rId11"/>
    <p:sldId id="262" r:id="rId12"/>
    <p:sldId id="266" r:id="rId13"/>
    <p:sldId id="268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 autoAdjust="0"/>
  </p:normalViewPr>
  <p:slideViewPr>
    <p:cSldViewPr snapToGrid="0" snapToObjects="1">
      <p:cViewPr varScale="1">
        <p:scale>
          <a:sx n="118" d="100"/>
          <a:sy n="118" d="100"/>
        </p:scale>
        <p:origin x="1738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F2DC0-3E91-9746-9371-7141B82B0E5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3BC3A-DAAA-F647-B15D-062BF3DF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8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3BC3A-DAAA-F647-B15D-062BF3DFFD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6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8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197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94403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970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71123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569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6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80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4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9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5588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2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3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2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1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2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3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875" y="2404534"/>
            <a:ext cx="5826719" cy="1646302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MAINTAINING YOUR LANDSCAPE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Presented by Dr. Robert E. Moon, Horticultural Consultant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3412366-7757-F57C-B7A6-C0144B0C2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1" y="4701541"/>
            <a:ext cx="5554980" cy="754380"/>
          </a:xfrm>
        </p:spPr>
        <p:txBody>
          <a:bodyPr>
            <a:normAutofit fontScale="97500"/>
          </a:bodyPr>
          <a:lstStyle/>
          <a:p>
            <a:pPr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POMONA HOA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MAY 11, 2023</a:t>
            </a:r>
          </a:p>
        </p:txBody>
      </p:sp>
    </p:spTree>
    <p:extLst>
      <p:ext uri="{BB962C8B-B14F-4D97-AF65-F5344CB8AC3E}">
        <p14:creationId xmlns:p14="http://schemas.microsoft.com/office/powerpoint/2010/main" val="418865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14" y="761137"/>
            <a:ext cx="6235939" cy="56441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ANNUAL COLOR - SUN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37" y="1377415"/>
            <a:ext cx="3023125" cy="1901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28" y="1339491"/>
            <a:ext cx="2720431" cy="1939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37" y="3778068"/>
            <a:ext cx="3091727" cy="192591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-108650" y="3279229"/>
            <a:ext cx="1985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F9500"/>
                </a:solidFill>
              </a:rPr>
              <a:t>        </a:t>
            </a:r>
            <a:r>
              <a:rPr lang="en-US" sz="2400" b="1" dirty="0">
                <a:solidFill>
                  <a:srgbClr val="6F9500"/>
                </a:solidFill>
              </a:rPr>
              <a:t>Zinnia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5191" y="3279228"/>
            <a:ext cx="1734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F9500"/>
                </a:solidFill>
              </a:rPr>
              <a:t>Salvia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08650" y="5650299"/>
            <a:ext cx="3004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F9500"/>
                </a:solidFill>
              </a:rPr>
              <a:t>        Periwinkle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8FD2A8-4E92-77A9-3395-D28625E437A3}"/>
              </a:ext>
            </a:extLst>
          </p:cNvPr>
          <p:cNvSpPr txBox="1"/>
          <p:nvPr/>
        </p:nvSpPr>
        <p:spPr>
          <a:xfrm>
            <a:off x="3093062" y="5685051"/>
            <a:ext cx="4053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F9500"/>
                </a:solidFill>
              </a:rPr>
              <a:t>        Lantana – Texas Red</a:t>
            </a:r>
          </a:p>
        </p:txBody>
      </p:sp>
      <p:pic>
        <p:nvPicPr>
          <p:cNvPr id="3074" name="Picture 2" descr="Lantana | Central Texas Gardener">
            <a:extLst>
              <a:ext uri="{FF2B5EF4-FFF2-40B4-BE49-F238E27FC236}">
                <a16:creationId xmlns:a16="http://schemas.microsoft.com/office/drawing/2014/main" id="{9E71A248-3032-75F0-1E22-9CF05D252F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6" t="-465" r="1426" b="465"/>
          <a:stretch/>
        </p:blipFill>
        <p:spPr bwMode="auto">
          <a:xfrm>
            <a:off x="3943128" y="3750016"/>
            <a:ext cx="2864230" cy="196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98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092854" cy="76118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ANNUAL COLOR - SHADE</a:t>
            </a:r>
            <a:endParaRPr lang="en-US" dirty="0"/>
          </a:p>
        </p:txBody>
      </p:sp>
      <p:pic>
        <p:nvPicPr>
          <p:cNvPr id="11" name="Content Placeholder 10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6" b="5746"/>
          <a:stretch>
            <a:fillRect/>
          </a:stretch>
        </p:blipFill>
        <p:spPr bwMode="auto">
          <a:xfrm>
            <a:off x="1042988" y="2324100"/>
            <a:ext cx="3075167" cy="2195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692" y="2614937"/>
            <a:ext cx="3201518" cy="25400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056049" y="4754910"/>
            <a:ext cx="290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Caladiums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5846" y="2001838"/>
            <a:ext cx="2432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F9500"/>
                </a:solidFill>
              </a:rPr>
              <a:t>Impatiens</a:t>
            </a:r>
          </a:p>
        </p:txBody>
      </p:sp>
    </p:spTree>
    <p:extLst>
      <p:ext uri="{BB962C8B-B14F-4D97-AF65-F5344CB8AC3E}">
        <p14:creationId xmlns:p14="http://schemas.microsoft.com/office/powerpoint/2010/main" val="295872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1" y="386458"/>
            <a:ext cx="6347713" cy="13208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MULCHING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EEFA0-6C5E-791E-EA95-CBB613E3B4BA}"/>
              </a:ext>
            </a:extLst>
          </p:cNvPr>
          <p:cNvSpPr txBox="1"/>
          <p:nvPr/>
        </p:nvSpPr>
        <p:spPr>
          <a:xfrm>
            <a:off x="240951" y="1046858"/>
            <a:ext cx="454643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" indent="0">
              <a:buNone/>
            </a:pPr>
            <a:r>
              <a:rPr lang="en-US" sz="2000" b="1" dirty="0">
                <a:solidFill>
                  <a:schemeClr val="accent5"/>
                </a:solidFill>
              </a:rPr>
              <a:t>Why to mulch:</a:t>
            </a:r>
          </a:p>
          <a:p>
            <a:pPr marL="68580" indent="0">
              <a:buNone/>
            </a:pP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To prevent weeds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To conserve water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Improves bed and tree ring appearance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BFF0E8-0D7F-F4B8-DA54-68B2C5BB85AE}"/>
              </a:ext>
            </a:extLst>
          </p:cNvPr>
          <p:cNvSpPr txBox="1"/>
          <p:nvPr/>
        </p:nvSpPr>
        <p:spPr>
          <a:xfrm>
            <a:off x="199624" y="3300722"/>
            <a:ext cx="4587764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2000" b="1" dirty="0">
                <a:solidFill>
                  <a:srgbClr val="BF4D00"/>
                </a:solidFill>
              </a:rPr>
              <a:t>Type of mulch:</a:t>
            </a:r>
          </a:p>
          <a:p>
            <a:pPr marL="68580" indent="0">
              <a:buNone/>
            </a:pPr>
            <a:endParaRPr lang="en-US" sz="2000" b="1" dirty="0">
              <a:solidFill>
                <a:schemeClr val="accent2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Brown Mulch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Dyed-Brown, Double-ground mulch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No other color mulches are acceptable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accent2"/>
                </a:solidFill>
              </a:rPr>
              <a:t>Maintain at a depth of no more than 2”</a:t>
            </a:r>
          </a:p>
        </p:txBody>
      </p:sp>
      <p:pic>
        <p:nvPicPr>
          <p:cNvPr id="2056" name="Picture 8" descr="Year Long Colored Mulch Brown, 2 CF - Walmart.com">
            <a:extLst>
              <a:ext uri="{FF2B5EF4-FFF2-40B4-BE49-F238E27FC236}">
                <a16:creationId xmlns:a16="http://schemas.microsoft.com/office/drawing/2014/main" id="{94700EAB-B300-F15D-CBA2-4735E2007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715" y="2105561"/>
            <a:ext cx="2646877" cy="264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163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FIRE ANT CONTROL – 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TEXAS TWO STEP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3453" y="1952576"/>
            <a:ext cx="3419856" cy="3493008"/>
          </a:xfrm>
        </p:spPr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STEP ONE – Apply a bait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81108" y="1952576"/>
            <a:ext cx="3419856" cy="3493008"/>
          </a:xfrm>
        </p:spPr>
        <p:txBody>
          <a:bodyPr/>
          <a:lstStyle/>
          <a:p>
            <a:r>
              <a:rPr lang="en-US" b="1" dirty="0">
                <a:solidFill>
                  <a:schemeClr val="accent5"/>
                </a:solidFill>
              </a:rPr>
              <a:t>STEP TWO – Mound Treatment</a:t>
            </a:r>
          </a:p>
          <a:p>
            <a:endParaRPr lang="en-US" dirty="0"/>
          </a:p>
        </p:txBody>
      </p:sp>
      <p:pic>
        <p:nvPicPr>
          <p:cNvPr id="5122" name="Picture 2" descr="Over 'n Out! Advanced 6 Month Control Fire Ant Killer Granules, 23 Pounds -  Walmart.com">
            <a:extLst>
              <a:ext uri="{FF2B5EF4-FFF2-40B4-BE49-F238E27FC236}">
                <a16:creationId xmlns:a16="http://schemas.microsoft.com/office/drawing/2014/main" id="{8DF60692-4C41-06C6-A4C5-5422D0D8DD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1" t="15545" r="21353" b="4484"/>
          <a:stretch/>
        </p:blipFill>
        <p:spPr bwMode="auto">
          <a:xfrm>
            <a:off x="1596161" y="2623923"/>
            <a:ext cx="2171657" cy="305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mazon.com: BioAdvanced Fire Ant Killer, Dust, 1 lb : Patio, Lawn &amp; Garden">
            <a:extLst>
              <a:ext uri="{FF2B5EF4-FFF2-40B4-BE49-F238E27FC236}">
                <a16:creationId xmlns:a16="http://schemas.microsoft.com/office/drawing/2014/main" id="{A5F8C863-4476-F5B1-5A1A-C162FD931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796" y="2623923"/>
            <a:ext cx="1411190" cy="295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70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7314A-2003-2075-A410-08E7C5733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IT IS YOUR TURN!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125BE-0728-4E72-74A4-3CDB5A33F1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accent4">
                    <a:lumMod val="75000"/>
                  </a:schemeClr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76440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6" name="Group 3095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3097" name="Straight Connector 3096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8" name="Straight Connector 3097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99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0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1" name="Isosceles Triangle 3100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2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3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4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5" name="Isosceles Triangle 3104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06" name="Isosceles Triangle 3105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8FDCEA-FB7B-D737-AF73-2B527047C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dirty="0">
                <a:solidFill>
                  <a:schemeClr val="accent2">
                    <a:lumMod val="75000"/>
                  </a:schemeClr>
                </a:solidFill>
              </a:rPr>
              <a:t>Tips to Rejuvenate Freeze Burned Plant Material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B47AA-C062-A32D-55A8-DFFF789B92F3}"/>
              </a:ext>
            </a:extLst>
          </p:cNvPr>
          <p:cNvSpPr txBox="1"/>
          <p:nvPr/>
        </p:nvSpPr>
        <p:spPr>
          <a:xfrm>
            <a:off x="3907172" y="2160589"/>
            <a:ext cx="30483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TREES: 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Due to the early freeze, there was some early leaf drop, brown in Eastern Red Cedar and damaged leaves on broadleaf evergreens.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FERTILIZE TREES: </a:t>
            </a:r>
            <a:r>
              <a:rPr lang="en-US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Fertilize trees this month with 1/3 to 1/2 pound of turf fertilizer per inch trunk diameter of tree.  Spread fertilizer evenly from trunk to past drip line of tree.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Southern Live Oak | C&amp;J Gardening Center">
            <a:extLst>
              <a:ext uri="{FF2B5EF4-FFF2-40B4-BE49-F238E27FC236}">
                <a16:creationId xmlns:a16="http://schemas.microsoft.com/office/drawing/2014/main" id="{CAB08EF6-7E68-18D8-6D2A-AD501D758D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1" r="18549"/>
          <a:stretch/>
        </p:blipFill>
        <p:spPr bwMode="auto">
          <a:xfrm>
            <a:off x="20" y="-1"/>
            <a:ext cx="404620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8" name="Isosceles Triangle 3107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975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9" name="Group 2104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2106" name="Straight Connector 2105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7" name="Straight Connector 2106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08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09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10" name="Isosceles Triangle 2109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11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12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13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14" name="Isosceles Triangle 2113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15" name="Isosceles Triangle 2114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E5D674F-4CE8-14C0-7939-EB8381FC2F1B}"/>
              </a:ext>
            </a:extLst>
          </p:cNvPr>
          <p:cNvSpPr txBox="1"/>
          <p:nvPr/>
        </p:nvSpPr>
        <p:spPr>
          <a:xfrm>
            <a:off x="508000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Tips to Rejuvenate Freeze Burned Plant Material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D57F38-7C6F-30B5-3E42-5B9A017ADAF8}"/>
              </a:ext>
            </a:extLst>
          </p:cNvPr>
          <p:cNvSpPr txBox="1"/>
          <p:nvPr/>
        </p:nvSpPr>
        <p:spPr>
          <a:xfrm>
            <a:off x="4285257" y="2160589"/>
            <a:ext cx="2667993" cy="3903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SHRUBS:  Some shrubs had damaged leaves but these will drop off as we go into spring green up.  Wait to prune until green up begins. Fertilize in May to improve vigor.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GROUND COVER:  Some plants will have burned or yellow leaves that will drop off at green up.  Fertilize in May to improve vigor. </a:t>
            </a:r>
          </a:p>
        </p:txBody>
      </p:sp>
      <p:pic>
        <p:nvPicPr>
          <p:cNvPr id="2050" name="Picture 2" descr="Shrubs breaking down? Recovering the landscape from Old Man Winter - MSU  Extension">
            <a:extLst>
              <a:ext uri="{FF2B5EF4-FFF2-40B4-BE49-F238E27FC236}">
                <a16:creationId xmlns:a16="http://schemas.microsoft.com/office/drawing/2014/main" id="{F91E388A-673E-AF95-02B0-2125D9D6E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6" b="4868"/>
          <a:stretch/>
        </p:blipFill>
        <p:spPr bwMode="auto">
          <a:xfrm>
            <a:off x="567938" y="2349597"/>
            <a:ext cx="3485931" cy="332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88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3078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3080" name="Straight Connector 3079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1" name="Straight Connector 3080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82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3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4" name="Isosceles Triangle 3083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5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6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7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8" name="Isosceles Triangle 3087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89" name="Isosceles Triangle 3088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8FDCEA-FB7B-D737-AF73-2B527047C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Tips to Rejuvenate Freeze Burned Plant Material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B47AA-C062-A32D-55A8-DFFF789B92F3}"/>
              </a:ext>
            </a:extLst>
          </p:cNvPr>
          <p:cNvSpPr txBox="1"/>
          <p:nvPr/>
        </p:nvSpPr>
        <p:spPr>
          <a:xfrm>
            <a:off x="2808779" y="2159331"/>
            <a:ext cx="390587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accent5"/>
                </a:solidFill>
              </a:rPr>
              <a:t>PLANTS WITH UNDERGROUND RHIZOMES: 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Foxtail fern, dianella, liriope, etc., have burned leaves that can be cut back at any time. Fertilize in May to improve vigor.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accent5"/>
                </a:solidFill>
              </a:rPr>
              <a:t>ORNAMENTAL GRASSES AND PERENNIALS: 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plants should all recover. Fertilize in May to improve vigor.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HOW TO MINIMIZE AND PREVENT FURTHER DAMAGES AFTER THE GARDENFREEZE -  publicpollen">
            <a:extLst>
              <a:ext uri="{FF2B5EF4-FFF2-40B4-BE49-F238E27FC236}">
                <a16:creationId xmlns:a16="http://schemas.microsoft.com/office/drawing/2014/main" id="{B6067715-550B-9405-3F09-40331AF417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4" r="36913" b="1"/>
          <a:stretch/>
        </p:blipFill>
        <p:spPr bwMode="auto">
          <a:xfrm>
            <a:off x="508000" y="2159331"/>
            <a:ext cx="2014483" cy="331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BD49DE-D24E-7A15-2EB9-459AF6C0E75B}"/>
              </a:ext>
            </a:extLst>
          </p:cNvPr>
          <p:cNvSpPr txBox="1"/>
          <p:nvPr/>
        </p:nvSpPr>
        <p:spPr>
          <a:xfrm>
            <a:off x="6705600" y="36155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3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DCEA-FB7B-D737-AF73-2B527047C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19" y="378373"/>
            <a:ext cx="6347714" cy="13208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Tips to Rejuvenate Freeze Burned Plant Material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3B47AA-C062-A32D-55A8-DFFF789B92F3}"/>
              </a:ext>
            </a:extLst>
          </p:cNvPr>
          <p:cNvSpPr txBox="1"/>
          <p:nvPr/>
        </p:nvSpPr>
        <p:spPr>
          <a:xfrm>
            <a:off x="525516" y="1898869"/>
            <a:ext cx="624314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b="1" dirty="0">
                <a:solidFill>
                  <a:schemeClr val="accent5"/>
                </a:solidFill>
              </a:rPr>
              <a:t>BERMUDAGRASS</a:t>
            </a:r>
            <a:r>
              <a:rPr lang="en-US" sz="2000" dirty="0">
                <a:solidFill>
                  <a:schemeClr val="accent5"/>
                </a:solidFill>
              </a:rPr>
              <a:t>:  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Bermudagrass should have no damage since it was dormant going into the freeze. Fertilize in May to encourage new growth and improve vigor.  </a:t>
            </a: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Bermudagrass has been slow to come out due to the cooler night temperatures.  </a:t>
            </a:r>
          </a:p>
          <a:p>
            <a:endParaRPr lang="en-US" dirty="0">
              <a:solidFill>
                <a:schemeClr val="accent5"/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If Bermudagrass went into the December arctic blast, there may be some dead areas but with fertilization, it should recover.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It is very important to protect plants by watering before going into a cold spell.  This can’t be over emphasized!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6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FERTILIZER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354138"/>
            <a:ext cx="3090672" cy="576262"/>
          </a:xfrm>
        </p:spPr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Quick Release</a:t>
            </a:r>
            <a:r>
              <a:rPr lang="en-US" dirty="0">
                <a:solidFill>
                  <a:schemeClr val="accent2"/>
                </a:solidFill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3090672" cy="1632929"/>
          </a:xfrm>
        </p:spPr>
        <p:txBody>
          <a:bodyPr/>
          <a:lstStyle/>
          <a:p>
            <a:r>
              <a:rPr lang="en-US" dirty="0"/>
              <a:t>Nutrients readily available with rain or irrigation</a:t>
            </a:r>
          </a:p>
          <a:p>
            <a:r>
              <a:rPr lang="en-US" dirty="0"/>
              <a:t>Stimulate quick leaf growth and greening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83455" y="1354138"/>
            <a:ext cx="3090672" cy="5762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Slow Release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83455" y="1919567"/>
            <a:ext cx="3090672" cy="1885178"/>
          </a:xfrm>
        </p:spPr>
        <p:txBody>
          <a:bodyPr/>
          <a:lstStyle/>
          <a:p>
            <a:r>
              <a:rPr lang="en-US" dirty="0"/>
              <a:t>Provides more uniform growth</a:t>
            </a:r>
          </a:p>
          <a:p>
            <a:r>
              <a:rPr lang="en-US" dirty="0"/>
              <a:t>Less likely to burn</a:t>
            </a:r>
          </a:p>
          <a:p>
            <a:r>
              <a:rPr lang="en-US" dirty="0"/>
              <a:t>Lasts longer in soil</a:t>
            </a:r>
          </a:p>
          <a:p>
            <a:r>
              <a:rPr lang="en-US" dirty="0"/>
              <a:t>Less polluting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ACD908-F7C7-B25D-A377-75AF5D55EAFD}"/>
              </a:ext>
            </a:extLst>
          </p:cNvPr>
          <p:cNvSpPr txBox="1"/>
          <p:nvPr/>
        </p:nvSpPr>
        <p:spPr>
          <a:xfrm>
            <a:off x="704193" y="3773214"/>
            <a:ext cx="271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Example:  Ammonium Sulfate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ABDDE0-BAFE-4360-2E1B-DF4F215485DC}"/>
              </a:ext>
            </a:extLst>
          </p:cNvPr>
          <p:cNvSpPr txBox="1"/>
          <p:nvPr/>
        </p:nvSpPr>
        <p:spPr>
          <a:xfrm>
            <a:off x="3783455" y="3899338"/>
            <a:ext cx="3173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Example:  Bio-Sol (plant-based), </a:t>
            </a:r>
            <a:r>
              <a:rPr lang="en-US" dirty="0" err="1">
                <a:solidFill>
                  <a:schemeClr val="accent5"/>
                </a:solidFill>
              </a:rPr>
              <a:t>Milorganite</a:t>
            </a:r>
            <a:r>
              <a:rPr lang="en-US" dirty="0">
                <a:solidFill>
                  <a:schemeClr val="accent5"/>
                </a:solidFill>
              </a:rPr>
              <a:t> (animal-based) Nitroform (Urea Formaldehyde) or Nutralene (</a:t>
            </a:r>
            <a:r>
              <a:rPr lang="en-US" b="0" i="0" u="none" strike="noStrike" dirty="0">
                <a:solidFill>
                  <a:schemeClr val="accent5"/>
                </a:solidFill>
                <a:effectLst/>
                <a:latin typeface="-apple-system-font"/>
              </a:rPr>
              <a:t>Methylene Urea)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90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644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FERTILIZER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86" y="1996129"/>
            <a:ext cx="2875079" cy="639762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When to Apply</a:t>
            </a:r>
          </a:p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Bermudagrass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490" y="2986542"/>
            <a:ext cx="3419856" cy="2835797"/>
          </a:xfrm>
        </p:spPr>
        <p:txBody>
          <a:bodyPr/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March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May/June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September</a:t>
            </a: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3034" y="1996129"/>
            <a:ext cx="3055717" cy="6397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How Much to Apply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0965" y="2986542"/>
            <a:ext cx="3419856" cy="214879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Follow label on fertilizer selected</a:t>
            </a:r>
          </a:p>
        </p:txBody>
      </p:sp>
    </p:spTree>
    <p:extLst>
      <p:ext uri="{BB962C8B-B14F-4D97-AF65-F5344CB8AC3E}">
        <p14:creationId xmlns:p14="http://schemas.microsoft.com/office/powerpoint/2010/main" val="82407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2054">
            <a:extLst>
              <a:ext uri="{FF2B5EF4-FFF2-40B4-BE49-F238E27FC236}">
                <a16:creationId xmlns:a16="http://schemas.microsoft.com/office/drawing/2014/main" id="{EB0D40EF-BA14-42F1-9492-D38C59DCA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2056" name="Straight Connector 2055">
              <a:extLst>
                <a:ext uri="{FF2B5EF4-FFF2-40B4-BE49-F238E27FC236}">
                  <a16:creationId xmlns:a16="http://schemas.microsoft.com/office/drawing/2014/main" id="{B2C3A70F-581F-48B1-AD94-04AF9A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Straight Connector 2056">
              <a:extLst>
                <a:ext uri="{FF2B5EF4-FFF2-40B4-BE49-F238E27FC236}">
                  <a16:creationId xmlns:a16="http://schemas.microsoft.com/office/drawing/2014/main" id="{13EABD0F-494E-4C0C-8A0C-139AFC428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8" name="Rectangle 23">
              <a:extLst>
                <a:ext uri="{FF2B5EF4-FFF2-40B4-BE49-F238E27FC236}">
                  <a16:creationId xmlns:a16="http://schemas.microsoft.com/office/drawing/2014/main" id="{739811F7-2462-4463-BE69-32CEBED03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59" name="Rectangle 25">
              <a:extLst>
                <a:ext uri="{FF2B5EF4-FFF2-40B4-BE49-F238E27FC236}">
                  <a16:creationId xmlns:a16="http://schemas.microsoft.com/office/drawing/2014/main" id="{D91A6F9F-54F1-461A-A043-E97203A85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0" name="Isosceles Triangle 2059">
              <a:extLst>
                <a:ext uri="{FF2B5EF4-FFF2-40B4-BE49-F238E27FC236}">
                  <a16:creationId xmlns:a16="http://schemas.microsoft.com/office/drawing/2014/main" id="{28681C3A-B98D-44BE-8120-45C3F3BA0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1" name="Rectangle 27">
              <a:extLst>
                <a:ext uri="{FF2B5EF4-FFF2-40B4-BE49-F238E27FC236}">
                  <a16:creationId xmlns:a16="http://schemas.microsoft.com/office/drawing/2014/main" id="{37478156-05FD-4D8F-AE53-B3D40AF29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2" name="Rectangle 28">
              <a:extLst>
                <a:ext uri="{FF2B5EF4-FFF2-40B4-BE49-F238E27FC236}">
                  <a16:creationId xmlns:a16="http://schemas.microsoft.com/office/drawing/2014/main" id="{A81F9C83-B446-4703-8B99-C01F0E403E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3" name="Rectangle 29">
              <a:extLst>
                <a:ext uri="{FF2B5EF4-FFF2-40B4-BE49-F238E27FC236}">
                  <a16:creationId xmlns:a16="http://schemas.microsoft.com/office/drawing/2014/main" id="{C2F5F0B6-D807-4AAE-852B-7BECE0CF4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4" name="Isosceles Triangle 2063">
              <a:extLst>
                <a:ext uri="{FF2B5EF4-FFF2-40B4-BE49-F238E27FC236}">
                  <a16:creationId xmlns:a16="http://schemas.microsoft.com/office/drawing/2014/main" id="{0945AE7B-1E9E-491F-976F-1552730887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5" name="Isosceles Triangle 2064">
              <a:extLst>
                <a:ext uri="{FF2B5EF4-FFF2-40B4-BE49-F238E27FC236}">
                  <a16:creationId xmlns:a16="http://schemas.microsoft.com/office/drawing/2014/main" id="{A38028DA-F87E-4372-9295-BC98DB400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7171" y="609600"/>
            <a:ext cx="4818329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PRE-EMERGENT</a:t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WEED CONTROL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2E7900B-A46B-ADBB-B2C3-9E91B58920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2" r="33776" b="4"/>
          <a:stretch/>
        </p:blipFill>
        <p:spPr bwMode="auto">
          <a:xfrm>
            <a:off x="20" y="10"/>
            <a:ext cx="1653550" cy="3433854"/>
          </a:xfrm>
          <a:custGeom>
            <a:avLst/>
            <a:gdLst/>
            <a:ahLst/>
            <a:cxnLst/>
            <a:rect l="l" t="t" r="r" b="b"/>
            <a:pathLst>
              <a:path w="2204759" h="3433864">
                <a:moveTo>
                  <a:pt x="0" y="0"/>
                </a:moveTo>
                <a:lnTo>
                  <a:pt x="1674254" y="0"/>
                </a:lnTo>
                <a:lnTo>
                  <a:pt x="2204759" y="3433864"/>
                </a:lnTo>
                <a:lnTo>
                  <a:pt x="0" y="343386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mazon.com: Scotts Halts Crabgrass &amp; Grassy Weed Preventer - Crabgrass  Preventer, Pre Emergent Weed Control for Lawns, Prevents Chickweed &amp; More,  Treats up to 5,000 sq. ft., 10.06 lb. : Everything Else">
            <a:extLst>
              <a:ext uri="{FF2B5EF4-FFF2-40B4-BE49-F238E27FC236}">
                <a16:creationId xmlns:a16="http://schemas.microsoft.com/office/drawing/2014/main" id="{170F20BA-EBAB-8F3D-71D3-E9E8AF62B6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" r="9898" b="-1"/>
          <a:stretch/>
        </p:blipFill>
        <p:spPr bwMode="auto">
          <a:xfrm>
            <a:off x="20" y="3433864"/>
            <a:ext cx="2050522" cy="3433865"/>
          </a:xfrm>
          <a:custGeom>
            <a:avLst/>
            <a:gdLst/>
            <a:ahLst/>
            <a:cxnLst/>
            <a:rect l="l" t="t" r="r" b="b"/>
            <a:pathLst>
              <a:path w="2734056" h="3433865">
                <a:moveTo>
                  <a:pt x="0" y="0"/>
                </a:moveTo>
                <a:lnTo>
                  <a:pt x="2204758" y="0"/>
                </a:lnTo>
                <a:lnTo>
                  <a:pt x="2734056" y="3426053"/>
                </a:lnTo>
                <a:lnTo>
                  <a:pt x="2734056" y="3433865"/>
                </a:lnTo>
                <a:lnTo>
                  <a:pt x="461457" y="3433865"/>
                </a:lnTo>
                <a:lnTo>
                  <a:pt x="0" y="70611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7" name="Straight Connector 2066">
            <a:extLst>
              <a:ext uri="{FF2B5EF4-FFF2-40B4-BE49-F238E27FC236}">
                <a16:creationId xmlns:a16="http://schemas.microsoft.com/office/drawing/2014/main" id="{84F4D647-BB10-471B-85B2-D920AB377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433864"/>
            <a:ext cx="167004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Isosceles Triangle 8">
            <a:extLst>
              <a:ext uri="{FF2B5EF4-FFF2-40B4-BE49-F238E27FC236}">
                <a16:creationId xmlns:a16="http://schemas.microsoft.com/office/drawing/2014/main" id="{5492A6E7-4E36-4CFA-B4B1-961FCDDA9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7171" y="2160589"/>
            <a:ext cx="4818329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Wingdings 3" charset="2"/>
              <a:buChar char=""/>
            </a:pPr>
            <a:r>
              <a:rPr lang="en-US" sz="2200" b="1" dirty="0">
                <a:solidFill>
                  <a:schemeClr val="accent5"/>
                </a:solidFill>
              </a:rPr>
              <a:t>Why use a pre-emergent</a:t>
            </a:r>
          </a:p>
          <a:p>
            <a:pPr marL="285750" indent="-285750">
              <a:buFont typeface="Wingdings 3" charset="2"/>
              <a:buChar char=""/>
            </a:pPr>
            <a:r>
              <a:rPr lang="en-US" sz="2200" b="1" dirty="0">
                <a:solidFill>
                  <a:schemeClr val="accent5"/>
                </a:solidFill>
              </a:rPr>
              <a:t>When to apply a pre-emergent (for warm season grasses): February, May, September</a:t>
            </a:r>
          </a:p>
          <a:p>
            <a:pPr marL="285750" indent="-285750">
              <a:buFont typeface="Wingdings 3" charset="2"/>
              <a:buChar char=""/>
            </a:pPr>
            <a:r>
              <a:rPr lang="en-US" sz="2200" b="1" dirty="0">
                <a:solidFill>
                  <a:schemeClr val="accent5"/>
                </a:solidFill>
              </a:rPr>
              <a:t>Kind of pre-emergent to apply</a:t>
            </a:r>
          </a:p>
          <a:p>
            <a:pPr marL="285750" indent="-285750">
              <a:buFont typeface="Wingdings 3" charset="2"/>
              <a:buChar char=""/>
            </a:pPr>
            <a:r>
              <a:rPr lang="en-US" sz="2200" b="1" dirty="0">
                <a:solidFill>
                  <a:schemeClr val="accent5"/>
                </a:solidFill>
              </a:rPr>
              <a:t>How much to apply</a:t>
            </a:r>
          </a:p>
          <a:p>
            <a:pPr marL="342900" indent="-342900">
              <a:buFont typeface="Wingdings 3" charset="2"/>
              <a:buChar char=""/>
            </a:pPr>
            <a:r>
              <a:rPr lang="en-US" sz="2200" b="1" dirty="0">
                <a:solidFill>
                  <a:schemeClr val="accent5"/>
                </a:solidFill>
              </a:rPr>
              <a:t>Follow label directions</a:t>
            </a:r>
          </a:p>
        </p:txBody>
      </p:sp>
    </p:spTree>
    <p:extLst>
      <p:ext uri="{BB962C8B-B14F-4D97-AF65-F5344CB8AC3E}">
        <p14:creationId xmlns:p14="http://schemas.microsoft.com/office/powerpoint/2010/main" val="265690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666" y="542202"/>
            <a:ext cx="2801908" cy="6359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WATERING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7761" y="14668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3666" y="1466856"/>
            <a:ext cx="69217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The irrigation system will be switched to OFF position October through May and the following run times in those months will only apply during periods of drought.</a:t>
            </a:r>
          </a:p>
          <a:p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FEBRUARY – Set to run 1 time every 2 weeks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MARCH and APRIL– Set to run 1 time every 7 to 10 days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May – Set to run 1 or 2 times per week 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JUNE, JULY and AUGUST – Set to run 2 times per week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SEPTEMBER, OCTOBER and NOVEMBER – Set to run 1 or 2 times per week 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  <a:p>
            <a:pPr marL="285750" indent="-285750">
              <a:buFont typeface="Wingdings" charset="2"/>
              <a:buChar char="v"/>
            </a:pPr>
            <a:r>
              <a:rPr lang="en-US" sz="1600" b="1" dirty="0">
                <a:solidFill>
                  <a:srgbClr val="BF4D00"/>
                </a:solidFill>
              </a:rPr>
              <a:t>DECEMBER AND JANUARY – Turn Controller OFF if there is plenty of rain or set to run 1 time every 2 weeks</a:t>
            </a:r>
          </a:p>
          <a:p>
            <a:pPr marL="285750" indent="-285750">
              <a:buFont typeface="Wingdings" charset="2"/>
              <a:buChar char="v"/>
            </a:pPr>
            <a:endParaRPr lang="en-US" sz="1600" b="1" dirty="0">
              <a:solidFill>
                <a:srgbClr val="BF4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600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{42A01DE7-C0C5-5D43-B367-5A35B67DCBD0}tf10001060</Template>
  <TotalTime>3857</TotalTime>
  <Words>631</Words>
  <Application>Microsoft Office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-apple-system-font</vt:lpstr>
      <vt:lpstr>Arial</vt:lpstr>
      <vt:lpstr>Calibri</vt:lpstr>
      <vt:lpstr>Trebuchet MS</vt:lpstr>
      <vt:lpstr>Wingdings</vt:lpstr>
      <vt:lpstr>Wingdings 3</vt:lpstr>
      <vt:lpstr>Facet</vt:lpstr>
      <vt:lpstr>  MAINTAINING YOUR LANDSCAPE   Presented by Dr. Robert E. Moon, Horticultural Consultant</vt:lpstr>
      <vt:lpstr>Tips to Rejuvenate Freeze Burned Plant Material</vt:lpstr>
      <vt:lpstr>PowerPoint Presentation</vt:lpstr>
      <vt:lpstr>Tips to Rejuvenate Freeze Burned Plant Material</vt:lpstr>
      <vt:lpstr>Tips to Rejuvenate Freeze Burned Plant Material</vt:lpstr>
      <vt:lpstr>FERTILIZER </vt:lpstr>
      <vt:lpstr>FERTILIZER</vt:lpstr>
      <vt:lpstr>PRE-EMERGENT WEED CONTROL</vt:lpstr>
      <vt:lpstr>WATERING</vt:lpstr>
      <vt:lpstr>ANNUAL COLOR - SUN</vt:lpstr>
      <vt:lpstr>ANNUAL COLOR - SHADE</vt:lpstr>
      <vt:lpstr>MULCHING</vt:lpstr>
      <vt:lpstr>FIRE ANT CONTROL –  TEXAS TWO STEP</vt:lpstr>
      <vt:lpstr>IT IS YOUR TURN!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POMONA – HOA Meeting March 23, 2017</dc:title>
  <dc:creator>Suzanne Moon</dc:creator>
  <cp:lastModifiedBy>Kelly Gardner</cp:lastModifiedBy>
  <cp:revision>37</cp:revision>
  <cp:lastPrinted>2023-02-24T16:58:48Z</cp:lastPrinted>
  <dcterms:created xsi:type="dcterms:W3CDTF">2017-03-07T17:16:10Z</dcterms:created>
  <dcterms:modified xsi:type="dcterms:W3CDTF">2023-11-08T21:50:33Z</dcterms:modified>
</cp:coreProperties>
</file>